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Pension funds</c:v>
                </c:pt>
                <c:pt idx="1">
                  <c:v>insurance funds</c:v>
                </c:pt>
                <c:pt idx="2">
                  <c:v>Sovereign welth funds </c:v>
                </c:pt>
                <c:pt idx="3">
                  <c:v>Endowments and foundations</c:v>
                </c:pt>
                <c:pt idx="4">
                  <c:v>Joint funds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0.35000000000000014</c:v>
                </c:pt>
                <c:pt idx="1">
                  <c:v>0.25</c:v>
                </c:pt>
                <c:pt idx="2">
                  <c:v>5.0000000000000024E-2</c:v>
                </c:pt>
                <c:pt idx="3">
                  <c:v>1.0000000000000005E-2</c:v>
                </c:pt>
                <c:pt idx="4">
                  <c:v>0.34000000000000008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33304170312129E-2"/>
          <c:y val="2.4216347956505475E-2"/>
          <c:w val="0.65151556576261205"/>
          <c:h val="0.856531058617673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Stanovništvo &lt;18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225</c:v>
                </c:pt>
                <c:pt idx="1">
                  <c:v>203</c:v>
                </c:pt>
                <c:pt idx="2">
                  <c:v>170</c:v>
                </c:pt>
                <c:pt idx="3">
                  <c:v>169</c:v>
                </c:pt>
                <c:pt idx="4">
                  <c:v>156</c:v>
                </c:pt>
                <c:pt idx="5">
                  <c:v>139</c:v>
                </c:pt>
                <c:pt idx="6">
                  <c:v>108</c:v>
                </c:pt>
                <c:pt idx="7">
                  <c:v>91</c:v>
                </c:pt>
                <c:pt idx="8">
                  <c:v>76</c:v>
                </c:pt>
                <c:pt idx="9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Stanovništvo 18-64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823</c:v>
                </c:pt>
                <c:pt idx="1">
                  <c:v>804</c:v>
                </c:pt>
                <c:pt idx="2">
                  <c:v>766</c:v>
                </c:pt>
                <c:pt idx="3">
                  <c:v>717</c:v>
                </c:pt>
                <c:pt idx="4">
                  <c:v>672</c:v>
                </c:pt>
                <c:pt idx="5">
                  <c:v>592</c:v>
                </c:pt>
                <c:pt idx="6">
                  <c:v>501</c:v>
                </c:pt>
                <c:pt idx="7">
                  <c:v>420</c:v>
                </c:pt>
                <c:pt idx="8">
                  <c:v>347</c:v>
                </c:pt>
                <c:pt idx="9">
                  <c:v>293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Stanovništvo 65+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2040</c:v>
                </c:pt>
                <c:pt idx="6">
                  <c:v>2050</c:v>
                </c:pt>
                <c:pt idx="7">
                  <c:v>2060</c:v>
                </c:pt>
                <c:pt idx="8">
                  <c:v>2070</c:v>
                </c:pt>
                <c:pt idx="9">
                  <c:v>2080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225</c:v>
                </c:pt>
                <c:pt idx="1">
                  <c:v>240</c:v>
                </c:pt>
                <c:pt idx="2">
                  <c:v>267</c:v>
                </c:pt>
                <c:pt idx="3">
                  <c:v>286</c:v>
                </c:pt>
                <c:pt idx="4">
                  <c:v>296</c:v>
                </c:pt>
                <c:pt idx="5">
                  <c:v>291</c:v>
                </c:pt>
                <c:pt idx="6">
                  <c:v>288</c:v>
                </c:pt>
                <c:pt idx="7">
                  <c:v>268</c:v>
                </c:pt>
                <c:pt idx="8">
                  <c:v>242</c:v>
                </c:pt>
                <c:pt idx="9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159664"/>
        <c:axId val="152443168"/>
      </c:barChart>
      <c:catAx>
        <c:axId val="15315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2443168"/>
        <c:crosses val="autoZero"/>
        <c:auto val="1"/>
        <c:lblAlgn val="ctr"/>
        <c:lblOffset val="100"/>
        <c:noMultiLvlLbl val="0"/>
      </c:catAx>
      <c:valAx>
        <c:axId val="1524431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5315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0.79514</cdr:x>
      <cdr:y>0.70536</cdr:y>
    </cdr:from>
    <cdr:to>
      <cdr:x>0.96007</cdr:x>
      <cdr:y>0.8006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62456" y="2257434"/>
          <a:ext cx="904872" cy="30479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bs-Latn-BA" sz="1100">
              <a:latin typeface="+mn-lt"/>
            </a:rPr>
            <a:t>Iznosi</a:t>
          </a:r>
          <a:r>
            <a:rPr lang="bs-Latn-BA" sz="1100" baseline="0">
              <a:latin typeface="+mn-lt"/>
            </a:rPr>
            <a:t> u ,000</a:t>
          </a:r>
          <a:endParaRPr lang="en-US" sz="1100">
            <a:latin typeface="+mn-lt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33400"/>
            <a:ext cx="1999391" cy="11107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1000"/>
            <a:ext cx="1382486" cy="13824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2209800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Arial Rounded MT Bold" pitchFamily="34" charset="0"/>
                <a:cs typeface="Aharoni" pitchFamily="2" charset="-79"/>
              </a:rPr>
              <a:t>6</a:t>
            </a:r>
            <a:r>
              <a:rPr lang="sr-Latn-BA" dirty="0" smtClean="0">
                <a:latin typeface="Arial Rounded MT Bold" pitchFamily="34" charset="0"/>
                <a:cs typeface="Aharoni" pitchFamily="2" charset="-79"/>
              </a:rPr>
              <a:t>th International symposium </a:t>
            </a:r>
            <a:r>
              <a:rPr lang="en-GB" dirty="0" smtClean="0">
                <a:latin typeface="Arial Rounded MT Bold" pitchFamily="34" charset="0"/>
                <a:cs typeface="Aharoni" pitchFamily="2" charset="-79"/>
              </a:rPr>
              <a:t>„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  <a:cs typeface="Aharoni" pitchFamily="2" charset="-79"/>
              </a:rPr>
              <a:t>New Economy</a:t>
            </a:r>
            <a:r>
              <a:rPr lang="sr-Latn-BA" dirty="0" smtClean="0">
                <a:latin typeface="Arial Rounded MT Bold" pitchFamily="34" charset="0"/>
                <a:cs typeface="Aharoni" pitchFamily="2" charset="-79"/>
              </a:rPr>
              <a:t>“</a:t>
            </a:r>
            <a:r>
              <a:rPr lang="en-GB" dirty="0" smtClean="0">
                <a:latin typeface="Arial Rounded MT Bold" pitchFamily="34" charset="0"/>
                <a:cs typeface="Aharoni" pitchFamily="2" charset="-79"/>
              </a:rPr>
              <a:t> organized by </a:t>
            </a:r>
            <a:r>
              <a:rPr lang="en-GB" dirty="0" err="1" smtClean="0">
                <a:latin typeface="Arial Rounded MT Bold" pitchFamily="34" charset="0"/>
                <a:cs typeface="Aharoni" pitchFamily="2" charset="-79"/>
              </a:rPr>
              <a:t>Oikos</a:t>
            </a:r>
            <a:r>
              <a:rPr lang="en-GB" dirty="0" smtClean="0">
                <a:latin typeface="Arial Rounded MT Bold" pitchFamily="34" charset="0"/>
                <a:cs typeface="Aharoni" pitchFamily="2" charset="-79"/>
              </a:rPr>
              <a:t> Institute</a:t>
            </a:r>
            <a:endParaRPr lang="sr-Latn-RS" dirty="0">
              <a:latin typeface="Arial Rounded MT Bold" pitchFamily="34" charset="0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2967335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Arial Rounded MT Bold" pitchFamily="34" charset="0"/>
              </a:rPr>
              <a:t>Innovative methods, models and financial resources as the direction of the  reform of pension systems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50292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dirty="0" smtClean="0"/>
              <a:t>Author: </a:t>
            </a:r>
            <a:r>
              <a:rPr lang="en-CA" dirty="0" err="1" smtClean="0"/>
              <a:t>Dra</a:t>
            </a:r>
            <a:r>
              <a:rPr lang="bs-Latn-BA" dirty="0" smtClean="0"/>
              <a:t>žen Bojagić</a:t>
            </a:r>
            <a:endParaRPr lang="sr-Latn-BA" dirty="0" smtClean="0"/>
          </a:p>
          <a:p>
            <a:r>
              <a:rPr lang="sr-Latn-BA" dirty="0" smtClean="0"/>
              <a:t>Co-authors: Srđan Milošević and Ana Vasiljević</a:t>
            </a:r>
            <a:endParaRPr lang="sr-Latn-RS" dirty="0"/>
          </a:p>
        </p:txBody>
      </p:sp>
      <p:pic>
        <p:nvPicPr>
          <p:cNvPr id="1026" name="Picture 2" descr="C:\Users\User\Desktop\12_14_drazenbojagic\O meni\logo-white.png"/>
          <p:cNvPicPr>
            <a:picLocks noChangeAspect="1" noChangeArrowheads="1"/>
          </p:cNvPicPr>
          <p:nvPr/>
        </p:nvPicPr>
        <p:blipFill>
          <a:blip r:embed="rId4" cstate="print"/>
          <a:srcRect l="21622" r="21622" b="44610"/>
          <a:stretch>
            <a:fillRect/>
          </a:stretch>
        </p:blipFill>
        <p:spPr bwMode="auto">
          <a:xfrm>
            <a:off x="5029200" y="5638800"/>
            <a:ext cx="1600200" cy="1066800"/>
          </a:xfrm>
          <a:prstGeom prst="rect">
            <a:avLst/>
          </a:prstGeom>
          <a:noFill/>
        </p:spPr>
      </p:pic>
      <p:pic>
        <p:nvPicPr>
          <p:cNvPr id="1027" name="Picture 3" descr="C:\Users\User\Desktop\12_14_drazenbojagic\O meni\logonovi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5791200"/>
            <a:ext cx="840357" cy="848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24718" t="14731" r="22656" b="1586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28600"/>
          <a:ext cx="8305800" cy="2107476"/>
        </p:xfrm>
        <a:graphic>
          <a:graphicData uri="http://schemas.openxmlformats.org/drawingml/2006/table">
            <a:tbl>
              <a:tblPr/>
              <a:tblGrid>
                <a:gridCol w="1561546"/>
                <a:gridCol w="3671229"/>
                <a:gridCol w="307302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AFP kompanija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Vlasnik (Ownership)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Zmelja vlasnika (Country of Owner)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Capital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Grupo Sura ING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Colombia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Cuprum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Principal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United States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Habitat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Chilean Construction Chamber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Chile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Modelo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Atlantic Investment (individual shareholders)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Chile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PlanVital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AFG Pactual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Brazil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23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Provida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MetLife </a:t>
                      </a: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United States </a:t>
                      </a: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423" marR="684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Akumulacija fondova u periodu od do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2667000"/>
            <a:ext cx="82296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elated ima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34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0"/>
          <a:ext cx="9144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352800"/>
          <a:ext cx="8458200" cy="990600"/>
        </p:xfrm>
        <a:graphic>
          <a:graphicData uri="http://schemas.openxmlformats.org/drawingml/2006/table">
            <a:tbl>
              <a:tblPr/>
              <a:tblGrid>
                <a:gridCol w="1709693"/>
                <a:gridCol w="999000"/>
                <a:gridCol w="869305"/>
                <a:gridCol w="999000"/>
                <a:gridCol w="999000"/>
                <a:gridCol w="999000"/>
                <a:gridCol w="999000"/>
                <a:gridCol w="884202"/>
              </a:tblGrid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GODINA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2014.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>
                          <a:latin typeface="Times New Roman"/>
                          <a:ea typeface="Calibri"/>
                          <a:cs typeface="Times New Roman"/>
                        </a:rPr>
                        <a:t>Osiguranici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276.195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Times New Roman"/>
                          <a:ea typeface="Calibri"/>
                          <a:cs typeface="Times New Roman"/>
                        </a:rPr>
                        <a:t>276.267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latin typeface="Times New Roman"/>
                          <a:ea typeface="Calibri"/>
                          <a:cs typeface="Times New Roman"/>
                        </a:rPr>
                        <a:t>280.511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latin typeface="Times New Roman"/>
                          <a:ea typeface="Calibri"/>
                          <a:cs typeface="Times New Roman"/>
                        </a:rPr>
                        <a:t>286.310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292.811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300.202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301.501 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 b="1" dirty="0">
                          <a:latin typeface="Times New Roman"/>
                          <a:ea typeface="Calibri"/>
                          <a:cs typeface="Times New Roman"/>
                        </a:rPr>
                        <a:t>Korisnici penzije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1100">
                          <a:latin typeface="Times New Roman"/>
                          <a:ea typeface="Calibri"/>
                          <a:cs typeface="Times New Roman"/>
                        </a:rPr>
                        <a:t>238.576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sr-Cyrl-C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sr-Cyrl-CS" sz="1100">
                          <a:latin typeface="Times New Roman"/>
                          <a:ea typeface="Calibri"/>
                          <a:cs typeface="Times New Roman"/>
                        </a:rPr>
                        <a:t>684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s-Latn-BA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sr-Cyrl-CS" sz="1100">
                          <a:latin typeface="Times New Roman"/>
                          <a:ea typeface="Calibri"/>
                          <a:cs typeface="Times New Roman"/>
                        </a:rPr>
                        <a:t>9.279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latin typeface="Times New Roman"/>
                          <a:ea typeface="Calibri"/>
                          <a:cs typeface="Times New Roman"/>
                        </a:rPr>
                        <a:t>252.213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>
                          <a:latin typeface="Times New Roman"/>
                          <a:ea typeface="Calibri"/>
                          <a:cs typeface="Times New Roman"/>
                        </a:rPr>
                        <a:t>257.609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260.580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258.985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11" marR="68211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77200" cy="3733800"/>
          </a:xfrm>
        </p:spPr>
        <p:txBody>
          <a:bodyPr/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We have been analyzing pension systems of Chile, Germany and USA, as well as the methods and models of funding those systems and possibilities of their appliance in Republic of </a:t>
            </a:r>
            <a:r>
              <a:rPr lang="en-GB" dirty="0" err="1" smtClean="0">
                <a:solidFill>
                  <a:schemeClr val="tx1"/>
                </a:solidFill>
              </a:rPr>
              <a:t>Srpska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533400" y="685800"/>
            <a:ext cx="2099934" cy="648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88872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altLang="sr-Latn-R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sr-Latn-RS" alt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content</a:t>
            </a:r>
            <a:endParaRPr kumimoji="0" lang="sr-Latn-RS" altLang="sr-Latn-R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5240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slov 2">
            <a:extLst>
              <a:ext uri="{FF2B5EF4-FFF2-40B4-BE49-F238E27FC236}">
                <a16:creationId xmlns:a16="http://schemas.microsoft.com/office/drawing/2014/main" xmlns="" id="{A43AEF7E-8A41-4058-928B-0E8E619D1CE0}"/>
              </a:ext>
            </a:extLst>
          </p:cNvPr>
          <p:cNvSpPr txBox="1">
            <a:spLocks/>
          </p:cNvSpPr>
          <p:nvPr/>
        </p:nvSpPr>
        <p:spPr>
          <a:xfrm>
            <a:off x="0" y="152400"/>
            <a:ext cx="9144000" cy="609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The first social security system was established in 1889. 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r-Latn-BA" sz="2400" dirty="0" smtClean="0">
                <a:latin typeface="+mj-lt"/>
              </a:rPr>
              <a:t>Oto Bizmark</a:t>
            </a:r>
            <a:endParaRPr lang="en-CA" sz="240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Today the pension insurance system functions as a system of three levels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The first level is consisted of subsystems that operate on the basis of legal standards which are required for a particular group of persons 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Approximately 85% of employees are included in the system of public pension insurance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Civil servants, who form part of about 9% of the workforce have "their" pension system as well as those self-employed who choose a certain type of private insurance, provided that they have the opportunity to be part of the public pension system of Germany 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Generally speaking, there are four mandatory subsystem of this type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r-Latn-BA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sadržaj 2">
            <a:extLst>
              <a:ext uri="{FF2B5EF4-FFF2-40B4-BE49-F238E27FC236}">
                <a16:creationId xmlns:a16="http://schemas.microsoft.com/office/drawing/2014/main" xmlns="" id="{685A0D70-FB9A-4A3C-8EDF-79D5940D2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62152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second level of care provision is consisted  of provision in </a:t>
            </a:r>
            <a:r>
              <a:rPr lang="en-US" dirty="0" err="1" smtClean="0"/>
              <a:t>oldages</a:t>
            </a:r>
            <a:r>
              <a:rPr lang="en-US" dirty="0" smtClean="0"/>
              <a:t> from the company</a:t>
            </a:r>
            <a:br>
              <a:rPr lang="en-US" dirty="0" smtClean="0"/>
            </a:br>
            <a:r>
              <a:rPr lang="en-US" dirty="0" smtClean="0"/>
              <a:t>-Direct pension promise, </a:t>
            </a:r>
            <a:br>
              <a:rPr lang="en-US" dirty="0" smtClean="0"/>
            </a:br>
            <a:r>
              <a:rPr lang="en-US" dirty="0" smtClean="0"/>
              <a:t>-Download employee life insurance policies, </a:t>
            </a:r>
            <a:br>
              <a:rPr lang="en-US" dirty="0" smtClean="0"/>
            </a:br>
            <a:r>
              <a:rPr lang="en-US" dirty="0" smtClean="0"/>
              <a:t>-"</a:t>
            </a:r>
            <a:r>
              <a:rPr lang="en-US" dirty="0" err="1" smtClean="0"/>
              <a:t>Pensionskasse</a:t>
            </a:r>
            <a:r>
              <a:rPr lang="en-US" dirty="0" smtClean="0"/>
              <a:t>" </a:t>
            </a:r>
            <a:br>
              <a:rPr lang="en-US" dirty="0" smtClean="0"/>
            </a:br>
            <a:r>
              <a:rPr lang="en-US" dirty="0" smtClean="0"/>
              <a:t>-Pension funds for this type of insurance and 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-Funds </a:t>
            </a:r>
            <a:r>
              <a:rPr lang="en-US" dirty="0" smtClean="0"/>
              <a:t>for support. </a:t>
            </a:r>
          </a:p>
          <a:p>
            <a:r>
              <a:rPr lang="en-US" dirty="0" smtClean="0"/>
              <a:t>The third level of protection in the </a:t>
            </a:r>
            <a:r>
              <a:rPr lang="en-US" dirty="0" err="1" smtClean="0"/>
              <a:t>oldages</a:t>
            </a:r>
            <a:r>
              <a:rPr lang="en-US" dirty="0" smtClean="0"/>
              <a:t> is consisted of self-care private mode which is also voluntary </a:t>
            </a:r>
          </a:p>
          <a:p>
            <a:r>
              <a:rPr lang="en-US" dirty="0" smtClean="0"/>
              <a:t>These private plans include (but they are not limited to) plans "</a:t>
            </a:r>
            <a:r>
              <a:rPr lang="en-US" dirty="0" err="1" smtClean="0"/>
              <a:t>Riester</a:t>
            </a:r>
            <a:r>
              <a:rPr lang="en-US" dirty="0" smtClean="0"/>
              <a:t>" and "</a:t>
            </a:r>
            <a:r>
              <a:rPr lang="en-US" dirty="0" err="1" smtClean="0"/>
              <a:t>Rürup</a:t>
            </a:r>
            <a:r>
              <a:rPr lang="en-US" dirty="0" smtClean="0"/>
              <a:t>" 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Riester</a:t>
            </a:r>
            <a:r>
              <a:rPr lang="en-US" dirty="0" smtClean="0"/>
              <a:t>" - subsidized by the Government, is suitable for those with lower incomes, and it also  can be a classic, unique, bank savings plans and two types of contracts on construction loans</a:t>
            </a:r>
          </a:p>
          <a:p>
            <a:r>
              <a:rPr lang="en-US" dirty="0" smtClean="0"/>
              <a:t>The resulting pension amount is 100%  taxable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>
            <a:extLst>
              <a:ext uri="{FF2B5EF4-FFF2-40B4-BE49-F238E27FC236}">
                <a16:creationId xmlns="" xmlns:a16="http://schemas.microsoft.com/office/drawing/2014/main" id="{B973F54D-AECD-48FF-98EA-939939BF8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4801"/>
            <a:ext cx="7886700" cy="6440557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Rürup</a:t>
            </a:r>
            <a:r>
              <a:rPr lang="en-US" sz="2000" dirty="0" smtClean="0"/>
              <a:t> 'pension plan is more flexible compared to the previously mentioned and is suitable for those self-employed. There are three varieties: classic, unique and direct </a:t>
            </a:r>
          </a:p>
          <a:p>
            <a:r>
              <a:rPr lang="en-US" sz="2000" dirty="0" smtClean="0"/>
              <a:t>When a person withdraws from a pension fund, a certain percentage of the pension is taxed. In 2016 it was 74% of the amount of pension benefits </a:t>
            </a:r>
          </a:p>
          <a:p>
            <a:r>
              <a:rPr lang="en-US" sz="2000" dirty="0" smtClean="0"/>
              <a:t>Key indicators:</a:t>
            </a:r>
          </a:p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endParaRPr lang="sr-Latn-BA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Key issues: demographic situation, the growth of public pension expenditure, informal work, lack of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(secondary education level)</a:t>
            </a:r>
          </a:p>
          <a:p>
            <a:endParaRPr lang="sr-Latn-BA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0A4DE324-42A0-493D-89B9-D69EF440C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70515"/>
              </p:ext>
            </p:extLst>
          </p:nvPr>
        </p:nvGraphicFramePr>
        <p:xfrm>
          <a:off x="914400" y="2286000"/>
          <a:ext cx="7553598" cy="2934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8295">
                  <a:extLst>
                    <a:ext uri="{9D8B030D-6E8A-4147-A177-3AD203B41FA5}">
                      <a16:colId xmlns="" xmlns:a16="http://schemas.microsoft.com/office/drawing/2014/main" val="3823125461"/>
                    </a:ext>
                  </a:extLst>
                </a:gridCol>
                <a:gridCol w="1731974">
                  <a:extLst>
                    <a:ext uri="{9D8B030D-6E8A-4147-A177-3AD203B41FA5}">
                      <a16:colId xmlns="" xmlns:a16="http://schemas.microsoft.com/office/drawing/2014/main" val="137000305"/>
                    </a:ext>
                  </a:extLst>
                </a:gridCol>
                <a:gridCol w="962627">
                  <a:extLst>
                    <a:ext uri="{9D8B030D-6E8A-4147-A177-3AD203B41FA5}">
                      <a16:colId xmlns="" xmlns:a16="http://schemas.microsoft.com/office/drawing/2014/main" val="4105901967"/>
                    </a:ext>
                  </a:extLst>
                </a:gridCol>
                <a:gridCol w="860702">
                  <a:extLst>
                    <a:ext uri="{9D8B030D-6E8A-4147-A177-3AD203B41FA5}">
                      <a16:colId xmlns="" xmlns:a16="http://schemas.microsoft.com/office/drawing/2014/main" val="1475202132"/>
                    </a:ext>
                  </a:extLst>
                </a:gridCol>
              </a:tblGrid>
              <a:tr h="17376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 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Germani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OECD</a:t>
                      </a:r>
                      <a:endParaRPr lang="sr-Latn-B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41757681"/>
                  </a:ext>
                </a:extLst>
              </a:tr>
              <a:tr h="347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Average salary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EUR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47.809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34.803</a:t>
                      </a:r>
                      <a:endParaRPr lang="sr-Latn-B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3478160962"/>
                  </a:ext>
                </a:extLst>
              </a:tr>
              <a:tr h="1737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 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USD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50.307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36.622</a:t>
                      </a:r>
                      <a:endParaRPr lang="sr-Latn-B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458093594"/>
                  </a:ext>
                </a:extLst>
              </a:tr>
              <a:tr h="521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expenses of public pensions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% </a:t>
                      </a:r>
                      <a:r>
                        <a:rPr lang="en-CA" sz="1800" dirty="0" smtClean="0">
                          <a:effectLst/>
                        </a:rPr>
                        <a:t>of GDP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10,1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8,2</a:t>
                      </a:r>
                      <a:endParaRPr lang="sr-Latn-B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428838189"/>
                  </a:ext>
                </a:extLst>
              </a:tr>
              <a:tr h="389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Life expectancy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 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81,3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80,9</a:t>
                      </a:r>
                      <a:endParaRPr lang="sr-Latn-B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812314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population above 65 year old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% </a:t>
                      </a:r>
                      <a:r>
                        <a:rPr lang="en-CA" sz="1800" dirty="0" smtClean="0">
                          <a:effectLst/>
                        </a:rPr>
                        <a:t>working</a:t>
                      </a:r>
                      <a:r>
                        <a:rPr lang="en-CA" sz="1800" baseline="0" dirty="0" smtClean="0">
                          <a:effectLst/>
                        </a:rPr>
                        <a:t> age population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34,8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27,9</a:t>
                      </a:r>
                      <a:endParaRPr lang="sr-Latn-B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016424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4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etirement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 and types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retirement plans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holders of funds which today  control </a:t>
            </a:r>
            <a:r>
              <a:rPr lang="en-US" dirty="0" smtClean="0"/>
              <a:t>$131 </a:t>
            </a:r>
            <a:r>
              <a:rPr lang="en-US" dirty="0"/>
              <a:t>trillion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931017011"/>
              </p:ext>
            </p:extLst>
          </p:nvPr>
        </p:nvGraphicFramePr>
        <p:xfrm>
          <a:off x="266700" y="2592514"/>
          <a:ext cx="7848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49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229600" cy="5791200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pension plan has two primary elements: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liabilities, or benefit obligations, created by employee service. 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pension fund, or plan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assets,that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used to pay for retiree benefits.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Funded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= Plan Assets - Projected Benefit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97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" y="609600"/>
            <a:ext cx="7674084" cy="593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6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retirement plans: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IRAs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401(k)s and other employer-sponsored retirement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mployer-sponsored retirement plans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Retirement plans for small-business owners and self-employed individuals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289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Aharoni</vt:lpstr>
      <vt:lpstr>Arial</vt:lpstr>
      <vt:lpstr>Arial Rounded MT Bold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Retirement system and types of US retirement plans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SasaVasiljevic</cp:lastModifiedBy>
  <cp:revision>12</cp:revision>
  <dcterms:created xsi:type="dcterms:W3CDTF">2006-08-16T00:00:00Z</dcterms:created>
  <dcterms:modified xsi:type="dcterms:W3CDTF">2018-05-23T22:45:28Z</dcterms:modified>
</cp:coreProperties>
</file>